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68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0uOxvY2-CI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www.kiknet-learnhub.com/marketing-mix" TargetMode="Externa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knet-learnhub.com/marketing-mi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knet-learnhub.com/marketing-mi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knet-learnhub.com/marketing-mi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hyperlink" Target="https://www.kiknet-learnhub.com/marketing-mi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knet-learnhub.com/marketing-m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Marketing in der </a:t>
            </a:r>
            <a:r>
              <a:rPr lang="de-CH" dirty="0" err="1">
                <a:solidFill>
                  <a:schemeClr val="tx1"/>
                </a:solidFill>
              </a:rPr>
              <a:t>praxis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3039291"/>
            <a:ext cx="9353005" cy="9927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3000" dirty="0"/>
              <a:t>Analysieren, durchleuchten, verstehen!</a:t>
            </a:r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36E7AA-B35A-4AFB-A5A2-ADD5240390F1}"/>
              </a:ext>
            </a:extLst>
          </p:cNvPr>
          <p:cNvSpPr/>
          <p:nvPr/>
        </p:nvSpPr>
        <p:spPr>
          <a:xfrm>
            <a:off x="10591800" y="5895610"/>
            <a:ext cx="781050" cy="713935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BF9B82-E300-487C-B9E9-B6062DBA6E8C}"/>
              </a:ext>
            </a:extLst>
          </p:cNvPr>
          <p:cNvSpPr txBox="1"/>
          <p:nvPr/>
        </p:nvSpPr>
        <p:spPr>
          <a:xfrm>
            <a:off x="8420100" y="6039993"/>
            <a:ext cx="206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Hier geht`s weiter</a:t>
            </a:r>
          </a:p>
        </p:txBody>
      </p:sp>
      <p:pic>
        <p:nvPicPr>
          <p:cNvPr id="8" name="James_Inf1ames_-_To_The_Mountain_-_Snowflake_James_Inflames">
            <a:hlinkClick r:id="" action="ppaction://media"/>
            <a:extLst>
              <a:ext uri="{FF2B5EF4-FFF2-40B4-BE49-F238E27FC236}">
                <a16:creationId xmlns:a16="http://schemas.microsoft.com/office/drawing/2014/main" id="{0E0FB5B6-6186-4672-A53A-AC721E7541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17.34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20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0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Promotion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Die Promotion hat das Ziel, die </a:t>
            </a:r>
            <a:r>
              <a:rPr lang="de-CH" b="1" dirty="0"/>
              <a:t>Bekanntheit</a:t>
            </a:r>
            <a:r>
              <a:rPr lang="de-CH" dirty="0"/>
              <a:t> der Produkte weitmöglichst zu erhöhen und das </a:t>
            </a:r>
            <a:r>
              <a:rPr lang="de-CH" b="1" dirty="0"/>
              <a:t>Interesse</a:t>
            </a:r>
            <a:r>
              <a:rPr lang="de-CH" dirty="0"/>
              <a:t> der Kundinnen und Kunden zu wecken.</a:t>
            </a:r>
          </a:p>
          <a:p>
            <a:pPr marL="0" indent="0">
              <a:buNone/>
            </a:pPr>
            <a:r>
              <a:rPr lang="de-CH" dirty="0"/>
              <a:t>Dafür kann das </a:t>
            </a:r>
            <a:r>
              <a:rPr lang="de-CH" b="1" dirty="0"/>
              <a:t>AIDA-Modell</a:t>
            </a:r>
            <a:r>
              <a:rPr lang="de-CH" dirty="0"/>
              <a:t> genutzt werden:</a:t>
            </a:r>
          </a:p>
          <a:p>
            <a:pPr marL="0" indent="0">
              <a:buNone/>
            </a:pPr>
            <a:r>
              <a:rPr lang="de-CH" b="1" dirty="0"/>
              <a:t>A – Attention</a:t>
            </a:r>
            <a:r>
              <a:rPr lang="de-CH" dirty="0"/>
              <a:t>	Der erste Eindruck ist elementar!</a:t>
            </a:r>
          </a:p>
          <a:p>
            <a:pPr marL="0" indent="0">
              <a:buNone/>
            </a:pPr>
            <a:r>
              <a:rPr lang="de-CH" b="1" dirty="0"/>
              <a:t>I – Interest</a:t>
            </a:r>
            <a:r>
              <a:rPr lang="de-CH" dirty="0"/>
              <a:t>	Das Produkt soll interessant sein, nicht nur die Werbung dafür.</a:t>
            </a:r>
          </a:p>
          <a:p>
            <a:pPr marL="0" indent="0">
              <a:buNone/>
            </a:pPr>
            <a:r>
              <a:rPr lang="de-CH" b="1" dirty="0"/>
              <a:t>D – </a:t>
            </a:r>
            <a:r>
              <a:rPr lang="de-CH" b="1" dirty="0" err="1"/>
              <a:t>Desire</a:t>
            </a:r>
            <a:r>
              <a:rPr lang="de-CH" dirty="0"/>
              <a:t>	Hier wird der Wunsch geweckt, das Produkt zu besitzen.</a:t>
            </a:r>
          </a:p>
          <a:p>
            <a:pPr marL="0" indent="0">
              <a:buNone/>
            </a:pPr>
            <a:r>
              <a:rPr lang="de-CH" b="1" dirty="0"/>
              <a:t>A – Action</a:t>
            </a:r>
            <a:r>
              <a:rPr lang="de-CH" dirty="0"/>
              <a:t>	Jetzt sollen die Kundinnen und Kunden das Produkt auch wirklich kaufen!</a:t>
            </a:r>
          </a:p>
        </p:txBody>
      </p:sp>
      <p:sp>
        <p:nvSpPr>
          <p:cNvPr id="6" name="Textfeld 5">
            <a:hlinkClick r:id="rId4" action="ppaction://hlinksldjump"/>
            <a:extLst>
              <a:ext uri="{FF2B5EF4-FFF2-40B4-BE49-F238E27FC236}">
                <a16:creationId xmlns:a16="http://schemas.microsoft.com/office/drawing/2014/main" id="{B0D294F8-D66F-4D98-B138-9CC36C30ED98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  <p:sp>
        <p:nvSpPr>
          <p:cNvPr id="7" name="Textfeld 6">
            <a:hlinkClick r:id="rId5"/>
            <a:extLst>
              <a:ext uri="{FF2B5EF4-FFF2-40B4-BE49-F238E27FC236}">
                <a16:creationId xmlns:a16="http://schemas.microsoft.com/office/drawing/2014/main" id="{4B88A089-2461-44E2-93B6-3CA482F7600B}"/>
              </a:ext>
            </a:extLst>
          </p:cNvPr>
          <p:cNvSpPr txBox="1"/>
          <p:nvPr/>
        </p:nvSpPr>
        <p:spPr>
          <a:xfrm>
            <a:off x="8684514" y="3361934"/>
            <a:ext cx="25527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Klick dich hier direkt zu den Aufträgen!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08A5B8-F424-49D3-BB81-B7BF9D5FC512}"/>
              </a:ext>
            </a:extLst>
          </p:cNvPr>
          <p:cNvSpPr txBox="1"/>
          <p:nvPr/>
        </p:nvSpPr>
        <p:spPr>
          <a:xfrm>
            <a:off x="3917394" y="5740027"/>
            <a:ext cx="3100252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Hier gibt’s ein erstes Beispiel!</a:t>
            </a:r>
          </a:p>
        </p:txBody>
      </p:sp>
      <p:pic>
        <p:nvPicPr>
          <p:cNvPr id="4" name="Onlinemedien 3" title="Ovo TV Spot 2021 | Ovo Drink | DE 30s">
            <a:hlinkClick r:id="" action="ppaction://media"/>
            <a:extLst>
              <a:ext uri="{FF2B5EF4-FFF2-40B4-BE49-F238E27FC236}">
                <a16:creationId xmlns:a16="http://schemas.microsoft.com/office/drawing/2014/main" id="{55166103-EAEC-453D-A817-B73BB44FAB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28185" y="5355546"/>
            <a:ext cx="2325209" cy="13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Mitarbeiter</a:t>
            </a:r>
            <a:r>
              <a:rPr lang="de-DE" sz="2000" dirty="0"/>
              <a:t> sind für Unternehmen von zentraler Bedeutung. </a:t>
            </a:r>
          </a:p>
          <a:p>
            <a:pPr marL="0" indent="0">
              <a:buNone/>
            </a:pPr>
            <a:r>
              <a:rPr lang="de-DE" sz="2000" b="1" dirty="0"/>
              <a:t>Zufriedene</a:t>
            </a:r>
            <a:r>
              <a:rPr lang="de-DE" sz="2000" dirty="0"/>
              <a:t> Mitarbeiterinnen und Mitarbeiter sind </a:t>
            </a:r>
            <a:r>
              <a:rPr lang="de-DE" sz="2000" b="1" dirty="0"/>
              <a:t>produktiver,</a:t>
            </a:r>
            <a:r>
              <a:rPr lang="de-DE" sz="2000" dirty="0"/>
              <a:t> </a:t>
            </a:r>
            <a:r>
              <a:rPr lang="de-DE" sz="2000" b="1" dirty="0"/>
              <a:t>kreativer</a:t>
            </a:r>
            <a:r>
              <a:rPr lang="de-DE" sz="2000" dirty="0"/>
              <a:t> und eine hohe Zufriedenheit kann sogar </a:t>
            </a:r>
            <a:r>
              <a:rPr lang="de-DE" sz="2000" b="1" dirty="0"/>
              <a:t>weniger Fehlzeiten </a:t>
            </a:r>
            <a:r>
              <a:rPr lang="de-DE" sz="2000" dirty="0"/>
              <a:t>zur Folge haben.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Ausserdem bleiben zufriedene Mitarbeiterinnen und Mitarbeiter in der Regel länger im Unternehmen.</a:t>
            </a:r>
          </a:p>
          <a:p>
            <a:pPr marL="0" indent="0">
              <a:buNone/>
            </a:pPr>
            <a:r>
              <a:rPr lang="de-DE" sz="2000" dirty="0"/>
              <a:t>Doch wie können Mitarbeiterinnen und Mitarbeiter zufriedengestellt werden?</a:t>
            </a:r>
            <a:endParaRPr lang="de-CH" sz="2000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59D35D18-4EAA-47CD-B7C1-72B37369EB93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  <p:sp>
        <p:nvSpPr>
          <p:cNvPr id="7" name="Textfeld 6">
            <a:hlinkClick r:id="rId4"/>
            <a:extLst>
              <a:ext uri="{FF2B5EF4-FFF2-40B4-BE49-F238E27FC236}">
                <a16:creationId xmlns:a16="http://schemas.microsoft.com/office/drawing/2014/main" id="{C49F5C8F-58AD-4AFE-9138-9BDB7A55CFE0}"/>
              </a:ext>
            </a:extLst>
          </p:cNvPr>
          <p:cNvSpPr txBox="1"/>
          <p:nvPr/>
        </p:nvSpPr>
        <p:spPr>
          <a:xfrm>
            <a:off x="4828357" y="5460218"/>
            <a:ext cx="2420168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In den Aufträgen finden wir genau dies heraus.</a:t>
            </a:r>
            <a:br>
              <a:rPr lang="de-CH" dirty="0">
                <a:solidFill>
                  <a:srgbClr val="FFFF00"/>
                </a:solidFill>
              </a:rPr>
            </a:br>
            <a:r>
              <a:rPr lang="de-CH" dirty="0">
                <a:solidFill>
                  <a:srgbClr val="FFFF00"/>
                </a:solidFill>
              </a:rPr>
              <a:t>Klicke hier!</a:t>
            </a:r>
          </a:p>
        </p:txBody>
      </p:sp>
    </p:spTree>
    <p:extLst>
      <p:ext uri="{BB962C8B-B14F-4D97-AF65-F5344CB8AC3E}">
        <p14:creationId xmlns:p14="http://schemas.microsoft.com/office/powerpoint/2010/main" val="141854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Weiterführendes Projekt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/>
              <a:t>Nun kannst du deine Marketing-Kenntnisse konkret anwenden!</a:t>
            </a:r>
          </a:p>
          <a:p>
            <a:pPr marL="0" indent="0">
              <a:buNone/>
            </a:pPr>
            <a:r>
              <a:rPr lang="de-CH" sz="2000" dirty="0"/>
              <a:t>Ein Unternehmen hat dich ausgewählt, die Marketing-Strategie für ein neues Produkt zu gestalten. </a:t>
            </a:r>
          </a:p>
          <a:p>
            <a:pPr marL="0" indent="0">
              <a:buNone/>
            </a:pPr>
            <a:r>
              <a:rPr lang="de-CH" sz="2000" dirty="0"/>
              <a:t>Herzlichen Glückwunsch zur Beförderung! </a:t>
            </a:r>
            <a:r>
              <a:rPr lang="de-CH" sz="2000" dirty="0">
                <a:sym typeface="Wingdings" panose="05000000000000000000" pitchFamily="2" charset="2"/>
              </a:rPr>
              <a:t></a:t>
            </a:r>
            <a:endParaRPr lang="de-CH" sz="2000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59D35D18-4EAA-47CD-B7C1-72B37369EB93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  <p:sp>
        <p:nvSpPr>
          <p:cNvPr id="7" name="Textfeld 6">
            <a:hlinkClick r:id="rId4"/>
            <a:extLst>
              <a:ext uri="{FF2B5EF4-FFF2-40B4-BE49-F238E27FC236}">
                <a16:creationId xmlns:a16="http://schemas.microsoft.com/office/drawing/2014/main" id="{C49F5C8F-58AD-4AFE-9138-9BDB7A55CFE0}"/>
              </a:ext>
            </a:extLst>
          </p:cNvPr>
          <p:cNvSpPr txBox="1"/>
          <p:nvPr/>
        </p:nvSpPr>
        <p:spPr>
          <a:xfrm>
            <a:off x="4765492" y="4582441"/>
            <a:ext cx="2661015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Hier erfährst du, wie dein Auftrag lautet.</a:t>
            </a:r>
          </a:p>
        </p:txBody>
      </p:sp>
    </p:spTree>
    <p:extLst>
      <p:ext uri="{BB962C8B-B14F-4D97-AF65-F5344CB8AC3E}">
        <p14:creationId xmlns:p14="http://schemas.microsoft.com/office/powerpoint/2010/main" val="365087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Willkommen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200" dirty="0"/>
              <a:t>Wie betreibt man erfolgreiches Marketing?</a:t>
            </a:r>
          </a:p>
          <a:p>
            <a:pPr marL="0" indent="0">
              <a:buNone/>
            </a:pPr>
            <a:r>
              <a:rPr lang="de-CH" sz="2200" dirty="0"/>
              <a:t>Was gehört in den sogenannten Marketing-Mix?</a:t>
            </a:r>
          </a:p>
          <a:p>
            <a:pPr marL="0" indent="0">
              <a:buNone/>
            </a:pPr>
            <a:r>
              <a:rPr lang="de-CH" sz="2200" dirty="0"/>
              <a:t>Wie kann man diesen Mix in konkreten Beispielen erkennen?</a:t>
            </a:r>
          </a:p>
          <a:p>
            <a:pPr marL="0" indent="0">
              <a:buNone/>
            </a:pPr>
            <a:endParaRPr lang="de-CH" sz="2200" dirty="0"/>
          </a:p>
          <a:p>
            <a:pPr marL="0" indent="0">
              <a:buNone/>
            </a:pPr>
            <a:r>
              <a:rPr lang="de-CH" sz="2200" dirty="0"/>
              <a:t>Diese und weitere Fragen beschäftigen uns im vorliegenden Modul.</a:t>
            </a:r>
          </a:p>
          <a:p>
            <a:pPr marL="0" indent="0">
              <a:buNone/>
            </a:pPr>
            <a:r>
              <a:rPr lang="de-CH" sz="2200" dirty="0"/>
              <a:t>Navigiere durch die Folien und werde zur Marketing-Expertin / zum Marketing-Experten!</a:t>
            </a:r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36E7AA-B35A-4AFB-A5A2-ADD5240390F1}"/>
              </a:ext>
            </a:extLst>
          </p:cNvPr>
          <p:cNvSpPr/>
          <p:nvPr/>
        </p:nvSpPr>
        <p:spPr>
          <a:xfrm>
            <a:off x="10591800" y="5895610"/>
            <a:ext cx="781050" cy="713935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BF9B82-E300-487C-B9E9-B6062DBA6E8C}"/>
              </a:ext>
            </a:extLst>
          </p:cNvPr>
          <p:cNvSpPr txBox="1"/>
          <p:nvPr/>
        </p:nvSpPr>
        <p:spPr>
          <a:xfrm>
            <a:off x="8420100" y="6039993"/>
            <a:ext cx="206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Hier geht`s weiter</a:t>
            </a:r>
          </a:p>
        </p:txBody>
      </p:sp>
    </p:spTree>
    <p:extLst>
      <p:ext uri="{BB962C8B-B14F-4D97-AF65-F5344CB8AC3E}">
        <p14:creationId xmlns:p14="http://schemas.microsoft.com/office/powerpoint/2010/main" val="80922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Marketing-Mix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675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/>
              <a:t>Um ein erfolgreiches Marketing zu betreiben, ist ein sorgfältig ausgewählter Marketing-Mix das A und O.</a:t>
            </a:r>
          </a:p>
          <a:p>
            <a:pPr marL="0" indent="0">
              <a:buNone/>
            </a:pPr>
            <a:r>
              <a:rPr lang="de-CH" dirty="0"/>
              <a:t>Der traditionelle Marketing-Mix setzt sich aus den sogenannten </a:t>
            </a:r>
            <a:r>
              <a:rPr lang="de-CH" b="1" dirty="0"/>
              <a:t>4 P </a:t>
            </a:r>
            <a:r>
              <a:rPr lang="de-CH" dirty="0"/>
              <a:t>zusammen.</a:t>
            </a:r>
          </a:p>
          <a:p>
            <a:r>
              <a:rPr lang="de-CH" b="1" dirty="0">
                <a:hlinkClick r:id="rId3" action="ppaction://hlinksldjump"/>
              </a:rPr>
              <a:t>Product</a:t>
            </a:r>
            <a:r>
              <a:rPr lang="de-CH" dirty="0">
                <a:hlinkClick r:id="rId3" action="ppaction://hlinksldjump"/>
              </a:rPr>
              <a:t> </a:t>
            </a:r>
            <a:r>
              <a:rPr lang="de-CH" dirty="0"/>
              <a:t>(die Produktpolitik)</a:t>
            </a:r>
          </a:p>
          <a:p>
            <a:r>
              <a:rPr lang="de-CH" b="1" dirty="0">
                <a:hlinkClick r:id="rId4" action="ppaction://hlinksldjump"/>
              </a:rPr>
              <a:t>Price</a:t>
            </a:r>
            <a:r>
              <a:rPr lang="de-CH" b="1" dirty="0"/>
              <a:t> </a:t>
            </a:r>
            <a:r>
              <a:rPr lang="de-CH" dirty="0"/>
              <a:t>(die Preispolitik)</a:t>
            </a:r>
          </a:p>
          <a:p>
            <a:r>
              <a:rPr lang="de-CH" b="1" dirty="0">
                <a:hlinkClick r:id="rId5" action="ppaction://hlinksldjump"/>
              </a:rPr>
              <a:t>Place</a:t>
            </a:r>
            <a:r>
              <a:rPr lang="de-CH" dirty="0"/>
              <a:t> (die Distributionspolitik)</a:t>
            </a:r>
          </a:p>
          <a:p>
            <a:r>
              <a:rPr lang="de-CH" b="1" dirty="0">
                <a:hlinkClick r:id="rId6" action="ppaction://hlinksldjump"/>
              </a:rPr>
              <a:t>Promotion</a:t>
            </a:r>
            <a:r>
              <a:rPr lang="de-CH" dirty="0"/>
              <a:t> (die Kommunikationspolitik)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In neueren Marketing-Modellen taucht ein </a:t>
            </a:r>
            <a:r>
              <a:rPr lang="de-CH" b="1" dirty="0"/>
              <a:t>5. P </a:t>
            </a:r>
            <a:r>
              <a:rPr lang="de-CH" dirty="0"/>
              <a:t>auf:</a:t>
            </a:r>
          </a:p>
          <a:p>
            <a:r>
              <a:rPr lang="de-CH" b="1" dirty="0">
                <a:hlinkClick r:id="rId7" action="ppaction://hlinksldjump"/>
              </a:rPr>
              <a:t>People</a:t>
            </a:r>
            <a:r>
              <a:rPr lang="de-CH" dirty="0"/>
              <a:t> (die Personalpolitik)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Hast du alle 5 P verstanden? </a:t>
            </a:r>
            <a:r>
              <a:rPr lang="de-CH" dirty="0">
                <a:sym typeface="Wingdings" panose="05000000000000000000" pitchFamily="2" charset="2"/>
              </a:rPr>
              <a:t>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Dann mach dich </a:t>
            </a:r>
            <a:r>
              <a:rPr lang="de-CH" b="1" dirty="0">
                <a:hlinkClick r:id="rId8" action="ppaction://hlinksldjump"/>
              </a:rPr>
              <a:t>hier</a:t>
            </a:r>
            <a:r>
              <a:rPr lang="de-CH" dirty="0"/>
              <a:t> an das weiterführende Projekt.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DCAA85-CC10-4F97-B6CA-3F3ACA59951F}"/>
              </a:ext>
            </a:extLst>
          </p:cNvPr>
          <p:cNvSpPr txBox="1"/>
          <p:nvPr/>
        </p:nvSpPr>
        <p:spPr>
          <a:xfrm>
            <a:off x="7448550" y="3714750"/>
            <a:ext cx="283845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Klicke auf eines der «P», um weitere Infos dazu zu erhalten und zu den Aufträgen zu gelangen.</a:t>
            </a:r>
          </a:p>
        </p:txBody>
      </p:sp>
    </p:spTree>
    <p:extLst>
      <p:ext uri="{BB962C8B-B14F-4D97-AF65-F5344CB8AC3E}">
        <p14:creationId xmlns:p14="http://schemas.microsoft.com/office/powerpoint/2010/main" val="209200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0" y="-14645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2000" dirty="0"/>
              <a:t>Wie der Name bereits verrät, geht es beim ersten P um das Produkt selbst.</a:t>
            </a:r>
          </a:p>
          <a:p>
            <a:pPr marL="0" indent="0">
              <a:buNone/>
            </a:pPr>
            <a:r>
              <a:rPr lang="de-CH" sz="2000" dirty="0"/>
              <a:t>Dazu gehören </a:t>
            </a:r>
            <a:r>
              <a:rPr lang="de-DE" altLang="de-DE" sz="2000" dirty="0"/>
              <a:t>Eigenschaften wie der Inhalt, die Farbe, die Form, der Name, die Beschriftung, das Design und auch die Kundendienstorganisation für das Produkt.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r>
              <a:rPr lang="de-DE" altLang="de-DE" sz="2000" dirty="0"/>
              <a:t>Ein Produkt kann </a:t>
            </a:r>
            <a:r>
              <a:rPr lang="de-DE" altLang="de-DE" sz="2000" b="1" dirty="0"/>
              <a:t>materiell</a:t>
            </a:r>
            <a:r>
              <a:rPr lang="de-DE" altLang="de-DE" sz="2000" dirty="0"/>
              <a:t>, z. B. ein Schokoriegel, oder </a:t>
            </a:r>
            <a:r>
              <a:rPr lang="de-DE" altLang="de-DE" sz="2000" b="1" dirty="0"/>
              <a:t>immateriell</a:t>
            </a:r>
            <a:r>
              <a:rPr lang="de-DE" altLang="de-DE" sz="2000" dirty="0"/>
              <a:t>, z. B. eine Beratung oder eine andere Dienstleistung, sein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Doch wie sieht das im konkreten Fall aus?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extfeld 5">
            <a:hlinkClick r:id="rId3"/>
            <a:extLst>
              <a:ext uri="{FF2B5EF4-FFF2-40B4-BE49-F238E27FC236}">
                <a16:creationId xmlns:a16="http://schemas.microsoft.com/office/drawing/2014/main" id="{1973C215-566B-4C92-9BEE-562BADE93D9F}"/>
              </a:ext>
            </a:extLst>
          </p:cNvPr>
          <p:cNvSpPr txBox="1"/>
          <p:nvPr/>
        </p:nvSpPr>
        <p:spPr>
          <a:xfrm>
            <a:off x="6010275" y="4943475"/>
            <a:ext cx="25527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Hier geht es zu den Aufträgen!</a:t>
            </a:r>
          </a:p>
        </p:txBody>
      </p:sp>
      <p:sp>
        <p:nvSpPr>
          <p:cNvPr id="7" name="Textfeld 6">
            <a:hlinkClick r:id="rId4" action="ppaction://hlinksldjump"/>
            <a:extLst>
              <a:ext uri="{FF2B5EF4-FFF2-40B4-BE49-F238E27FC236}">
                <a16:creationId xmlns:a16="http://schemas.microsoft.com/office/drawing/2014/main" id="{BEE414FB-FD06-4BAE-8E0D-033524B1AA99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</p:spTree>
    <p:extLst>
      <p:ext uri="{BB962C8B-B14F-4D97-AF65-F5344CB8AC3E}">
        <p14:creationId xmlns:p14="http://schemas.microsoft.com/office/powerpoint/2010/main" val="237057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25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Der Preis eines Produktes spielt sowohl für das Unternehmen, wie auch für die Konsumentinnen und Konsumenten eine grosse Rolle.</a:t>
            </a:r>
          </a:p>
          <a:p>
            <a:pPr marL="0" indent="0">
              <a:buNone/>
            </a:pPr>
            <a:r>
              <a:rPr lang="de-CH" dirty="0"/>
              <a:t>Das Unternehmen muss den Preis so ansetzen, dass er für Kundinnen und Kunden attraktiv ist und zugleich ein Gewinn daraus resultiert.</a:t>
            </a:r>
          </a:p>
          <a:p>
            <a:pPr marL="0" indent="0">
              <a:buNone/>
            </a:pPr>
            <a:r>
              <a:rPr lang="de-CH" dirty="0"/>
              <a:t>Es gibt verschiedene Preisstrategien:</a:t>
            </a:r>
          </a:p>
          <a:p>
            <a:pPr>
              <a:buFontTx/>
              <a:buChar char="-"/>
            </a:pPr>
            <a:r>
              <a:rPr lang="de-CH" dirty="0">
                <a:hlinkClick r:id="rId3" action="ppaction://hlinksldjump"/>
              </a:rPr>
              <a:t>Hochpreisstrategie</a:t>
            </a:r>
            <a:endParaRPr lang="de-CH" dirty="0"/>
          </a:p>
          <a:p>
            <a:pPr>
              <a:buFontTx/>
              <a:buChar char="-"/>
            </a:pPr>
            <a:r>
              <a:rPr lang="de-CH" dirty="0">
                <a:hlinkClick r:id="rId4" action="ppaction://hlinksldjump"/>
              </a:rPr>
              <a:t>Tiefpreisstrategie</a:t>
            </a:r>
            <a:endParaRPr lang="de-CH" dirty="0"/>
          </a:p>
          <a:p>
            <a:pPr>
              <a:buFontTx/>
              <a:buChar char="-"/>
            </a:pPr>
            <a:r>
              <a:rPr lang="de-CH" dirty="0">
                <a:hlinkClick r:id="rId5" action="ppaction://hlinksldjump"/>
              </a:rPr>
              <a:t>Preisabschöpfung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Klicke auf eine Strategie, um mehr darüber zu erfahren.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extfeld 5">
            <a:hlinkClick r:id="rId6" action="ppaction://hlinksldjump"/>
            <a:extLst>
              <a:ext uri="{FF2B5EF4-FFF2-40B4-BE49-F238E27FC236}">
                <a16:creationId xmlns:a16="http://schemas.microsoft.com/office/drawing/2014/main" id="{D4897128-B7FC-4D41-9BB3-5B57A5B6BF2E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  <p:sp>
        <p:nvSpPr>
          <p:cNvPr id="7" name="Textfeld 6">
            <a:hlinkClick r:id="rId7"/>
            <a:extLst>
              <a:ext uri="{FF2B5EF4-FFF2-40B4-BE49-F238E27FC236}">
                <a16:creationId xmlns:a16="http://schemas.microsoft.com/office/drawing/2014/main" id="{2712EC0C-8D5F-4304-9248-91FDFD8E7AC5}"/>
              </a:ext>
            </a:extLst>
          </p:cNvPr>
          <p:cNvSpPr txBox="1"/>
          <p:nvPr/>
        </p:nvSpPr>
        <p:spPr>
          <a:xfrm>
            <a:off x="7905750" y="4362450"/>
            <a:ext cx="25527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Alles klar?</a:t>
            </a:r>
          </a:p>
          <a:p>
            <a:r>
              <a:rPr lang="de-CH" dirty="0">
                <a:solidFill>
                  <a:srgbClr val="FFFF00"/>
                </a:solidFill>
              </a:rPr>
              <a:t>Dann geht es hier zu den Aufträgen.</a:t>
            </a:r>
          </a:p>
        </p:txBody>
      </p:sp>
    </p:spTree>
    <p:extLst>
      <p:ext uri="{BB962C8B-B14F-4D97-AF65-F5344CB8AC3E}">
        <p14:creationId xmlns:p14="http://schemas.microsoft.com/office/powerpoint/2010/main" val="141955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Price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Hochpreisstrategie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25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Die Produkte werden </a:t>
            </a:r>
            <a:r>
              <a:rPr lang="de-DE" sz="2000" b="1" dirty="0"/>
              <a:t>bewusst mit hohen Preisen </a:t>
            </a:r>
            <a:r>
              <a:rPr lang="de-DE" sz="2000" dirty="0"/>
              <a:t>angeboten, was oft auch mit entsprechend hohen Margen für den Hersteller einhergeht. </a:t>
            </a:r>
          </a:p>
          <a:p>
            <a:pPr marL="0" indent="0">
              <a:buNone/>
            </a:pPr>
            <a:r>
              <a:rPr lang="de-DE" sz="2000" dirty="0"/>
              <a:t>Diese Strategie eignet sich besonders für Produkte, die sich nicht an den Massenmarkt richten oder sogar </a:t>
            </a:r>
            <a:r>
              <a:rPr lang="de-DE" sz="2000" b="1" dirty="0"/>
              <a:t>individuell</a:t>
            </a:r>
            <a:r>
              <a:rPr lang="de-DE" sz="2000" dirty="0"/>
              <a:t> hergestellt werden, das heisst also besonders für </a:t>
            </a:r>
            <a:r>
              <a:rPr lang="de-DE" sz="2000" b="1" dirty="0"/>
              <a:t>Luxusgegenstände</a:t>
            </a:r>
            <a:r>
              <a:rPr lang="de-DE" sz="2000" dirty="0"/>
              <a:t>, für deren </a:t>
            </a:r>
            <a:r>
              <a:rPr lang="de-DE" sz="2000" b="1" dirty="0"/>
              <a:t>Exklusivität</a:t>
            </a:r>
            <a:r>
              <a:rPr lang="de-DE" sz="2000" dirty="0"/>
              <a:t> der Kunde bereit ist, tiefer in die Tasche zu greifen.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Beispiele dafür sind Luxusuhren, hochpreisige Autos aber auch Übernachtungen in Luxushotels.</a:t>
            </a:r>
            <a:endParaRPr lang="de-CH" sz="2000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D4897128-B7FC-4D41-9BB3-5B57A5B6BF2E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</p:spTree>
    <p:extLst>
      <p:ext uri="{BB962C8B-B14F-4D97-AF65-F5344CB8AC3E}">
        <p14:creationId xmlns:p14="http://schemas.microsoft.com/office/powerpoint/2010/main" val="348456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Price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Tiefpreisstrategie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25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Diese Strategie sieht vor, sämtliche </a:t>
            </a:r>
            <a:r>
              <a:rPr lang="de-DE" sz="2000" b="1" dirty="0"/>
              <a:t>Preise der Konkurrenz geringfügig zu unterlaufen</a:t>
            </a:r>
            <a:r>
              <a:rPr lang="de-DE" sz="2000" dirty="0"/>
              <a:t>. </a:t>
            </a:r>
          </a:p>
          <a:p>
            <a:pPr marL="0" indent="0">
              <a:buNone/>
            </a:pPr>
            <a:r>
              <a:rPr lang="de-DE" sz="2000" dirty="0"/>
              <a:t>Dies geht auf Kosten der Marge. Somit eignet sich diese Strategie besonders für </a:t>
            </a:r>
            <a:r>
              <a:rPr lang="de-DE" sz="2000" b="1" dirty="0"/>
              <a:t>Massenware</a:t>
            </a:r>
            <a:r>
              <a:rPr lang="de-DE" sz="2000" dirty="0"/>
              <a:t>, bei der primär der Preis den Kaufentscheid des Kunden beeinflusst. </a:t>
            </a:r>
          </a:p>
          <a:p>
            <a:pPr marL="0" indent="0">
              <a:buNone/>
            </a:pPr>
            <a:r>
              <a:rPr lang="de-DE" sz="2000" dirty="0"/>
              <a:t>Die geringen Margen werden von den</a:t>
            </a:r>
            <a:r>
              <a:rPr lang="de-DE" sz="2000" b="1" dirty="0"/>
              <a:t> hohen Verkaufszahlen </a:t>
            </a:r>
            <a:r>
              <a:rPr lang="de-DE" sz="2000" dirty="0"/>
              <a:t>abgefangen.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Ein Beispiel für dieses Modell bietet IKEA. Einheitliche Massenware, die über die ganze Welt zu Tiefstpreisen angeboten wird. </a:t>
            </a:r>
            <a:endParaRPr lang="de-CH" sz="2000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D4897128-B7FC-4D41-9BB3-5B57A5B6BF2E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</p:spTree>
    <p:extLst>
      <p:ext uri="{BB962C8B-B14F-4D97-AF65-F5344CB8AC3E}">
        <p14:creationId xmlns:p14="http://schemas.microsoft.com/office/powerpoint/2010/main" val="345837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Price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Preisabschöpfung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25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Die Preisabschöpfung hat zum Ziel, dem Unternehmen möglichst schnell seine Forschungs-, Lancierungs-, und Produktentwicklungskosten zu decken. </a:t>
            </a:r>
          </a:p>
          <a:p>
            <a:pPr marL="0" indent="0">
              <a:buNone/>
            </a:pPr>
            <a:r>
              <a:rPr lang="de-DE" sz="2000" dirty="0"/>
              <a:t>Das bedeutet, die Produkte werden in der Regel </a:t>
            </a:r>
            <a:r>
              <a:rPr lang="de-DE" sz="2000" b="1" dirty="0"/>
              <a:t>anfänglich</a:t>
            </a:r>
            <a:r>
              <a:rPr lang="de-DE" sz="2000" dirty="0"/>
              <a:t> </a:t>
            </a:r>
            <a:r>
              <a:rPr lang="de-DE" sz="2000" b="1" dirty="0"/>
              <a:t>teuer</a:t>
            </a:r>
            <a:r>
              <a:rPr lang="de-DE" sz="2000" dirty="0"/>
              <a:t> sein. </a:t>
            </a:r>
          </a:p>
          <a:p>
            <a:pPr marL="0" indent="0">
              <a:buNone/>
            </a:pPr>
            <a:r>
              <a:rPr lang="de-DE" sz="2000" dirty="0"/>
              <a:t>Anschliessend werden die </a:t>
            </a:r>
            <a:r>
              <a:rPr lang="de-DE" sz="2000" b="1" dirty="0"/>
              <a:t>Preise stetig gesenkt</a:t>
            </a:r>
            <a:r>
              <a:rPr lang="de-DE" sz="2000" dirty="0"/>
              <a:t>, bis das Produkt vom Markt verschwindet bzw. von einer anderen Version/Modell abgelöst wird. </a:t>
            </a:r>
          </a:p>
          <a:p>
            <a:pPr marL="0" indent="0">
              <a:buNone/>
            </a:pPr>
            <a:r>
              <a:rPr lang="de-DE" sz="2000" dirty="0"/>
              <a:t>Diese Strategie wird meistens dann eingesetzt, wenn sich der Markt schnell entwickelt und immer neue und bessere Varianten hervorbringt. </a:t>
            </a:r>
          </a:p>
          <a:p>
            <a:pPr marL="0" indent="0">
              <a:buNone/>
            </a:pPr>
            <a:r>
              <a:rPr lang="de-DE" sz="2000" dirty="0"/>
              <a:t>Diese Preisstrategie lässt sich gut auf dem </a:t>
            </a:r>
            <a:r>
              <a:rPr lang="de-DE" sz="2000" b="1" dirty="0"/>
              <a:t>Elektronikmarkt</a:t>
            </a:r>
            <a:r>
              <a:rPr lang="de-DE" sz="2000" dirty="0"/>
              <a:t> verfolgen. </a:t>
            </a:r>
            <a:endParaRPr lang="de-CH" sz="2000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D4897128-B7FC-4D41-9BB3-5B57A5B6BF2E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</p:spTree>
    <p:extLst>
      <p:ext uri="{BB962C8B-B14F-4D97-AF65-F5344CB8AC3E}">
        <p14:creationId xmlns:p14="http://schemas.microsoft.com/office/powerpoint/2010/main" val="3054667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A4F653EB-874D-4460-83A9-0FD0205C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32753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F8772A-9603-467F-A5A0-25BB4021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Place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24DE4-257A-4E03-9DFF-9B6253D5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5" y="2638044"/>
            <a:ext cx="9353005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Folgende Fragestellung steht hier für  das Unternehmen im Zentrum:</a:t>
            </a:r>
          </a:p>
          <a:p>
            <a:pPr marL="0" indent="0">
              <a:buNone/>
            </a:pPr>
            <a:r>
              <a:rPr lang="de-CH" dirty="0"/>
              <a:t>«Wie kommt mein Produkt / meine Dienstleistung zum Kunden?»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Daraus ergeben sich weitere wichtige Fragestellungen:</a:t>
            </a:r>
          </a:p>
          <a:p>
            <a:r>
              <a:rPr lang="de-CH" dirty="0"/>
              <a:t>Direkte Lieferung an die Kundinnen und Kunden oder über einen Zwischenhändler?</a:t>
            </a:r>
          </a:p>
          <a:p>
            <a:r>
              <a:rPr lang="de-CH" dirty="0"/>
              <a:t>Grosses Lager (mit hohen Kosten) oder kleines Lager (mit tiefen Kosten)?</a:t>
            </a:r>
          </a:p>
          <a:p>
            <a:r>
              <a:rPr lang="de-CH" dirty="0"/>
              <a:t>Wie werden die Produkte transportiert (Lkw, Bahn, Schiff, Flugzeug)?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extfeld 5">
            <a:hlinkClick r:id="rId3" action="ppaction://hlinksldjump"/>
            <a:extLst>
              <a:ext uri="{FF2B5EF4-FFF2-40B4-BE49-F238E27FC236}">
                <a16:creationId xmlns:a16="http://schemas.microsoft.com/office/drawing/2014/main" id="{8D7B68BC-5337-4EC7-878B-3361F0AC1359}"/>
              </a:ext>
            </a:extLst>
          </p:cNvPr>
          <p:cNvSpPr txBox="1"/>
          <p:nvPr/>
        </p:nvSpPr>
        <p:spPr>
          <a:xfrm>
            <a:off x="9639300" y="6012418"/>
            <a:ext cx="25527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Zurück zur Übersicht</a:t>
            </a:r>
          </a:p>
        </p:txBody>
      </p:sp>
      <p:sp>
        <p:nvSpPr>
          <p:cNvPr id="7" name="Textfeld 6">
            <a:hlinkClick r:id="rId4"/>
            <a:extLst>
              <a:ext uri="{FF2B5EF4-FFF2-40B4-BE49-F238E27FC236}">
                <a16:creationId xmlns:a16="http://schemas.microsoft.com/office/drawing/2014/main" id="{9C133E49-AE05-4316-94EB-D6AAB4F7DE8D}"/>
              </a:ext>
            </a:extLst>
          </p:cNvPr>
          <p:cNvSpPr txBox="1"/>
          <p:nvPr/>
        </p:nvSpPr>
        <p:spPr>
          <a:xfrm>
            <a:off x="8779764" y="4890503"/>
            <a:ext cx="25527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</a:rPr>
              <a:t>Los geht’s!</a:t>
            </a:r>
          </a:p>
          <a:p>
            <a:r>
              <a:rPr lang="de-CH" dirty="0">
                <a:solidFill>
                  <a:srgbClr val="FFFF00"/>
                </a:solidFill>
              </a:rPr>
              <a:t>Hier findest du die Aufträge.</a:t>
            </a:r>
          </a:p>
        </p:txBody>
      </p:sp>
    </p:spTree>
    <p:extLst>
      <p:ext uri="{BB962C8B-B14F-4D97-AF65-F5344CB8AC3E}">
        <p14:creationId xmlns:p14="http://schemas.microsoft.com/office/powerpoint/2010/main" val="390331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Breitbild</PresentationFormat>
  <Paragraphs>99</Paragraphs>
  <Slides>12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Paket</vt:lpstr>
      <vt:lpstr>Marketing in der praxis</vt:lpstr>
      <vt:lpstr>Willkommen</vt:lpstr>
      <vt:lpstr>Marketing-Mix</vt:lpstr>
      <vt:lpstr>Product</vt:lpstr>
      <vt:lpstr>Price</vt:lpstr>
      <vt:lpstr>Price Hochpreisstrategie</vt:lpstr>
      <vt:lpstr>Price Tiefpreisstrategie</vt:lpstr>
      <vt:lpstr>Price Preisabschöpfung</vt:lpstr>
      <vt:lpstr>Place</vt:lpstr>
      <vt:lpstr>Promotion</vt:lpstr>
      <vt:lpstr>People</vt:lpstr>
      <vt:lpstr>Weiterführendes 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MarketingStrategien</dc:title>
  <dc:creator>Gregor Jost</dc:creator>
  <cp:lastModifiedBy>Gregor Jost</cp:lastModifiedBy>
  <cp:revision>20</cp:revision>
  <dcterms:created xsi:type="dcterms:W3CDTF">2021-12-01T08:56:30Z</dcterms:created>
  <dcterms:modified xsi:type="dcterms:W3CDTF">2023-10-03T15:46:51Z</dcterms:modified>
</cp:coreProperties>
</file>